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4648"/>
  </p:normalViewPr>
  <p:slideViewPr>
    <p:cSldViewPr snapToGrid="0" snapToObjects="1">
      <p:cViewPr varScale="1">
        <p:scale>
          <a:sx n="84" d="100"/>
          <a:sy n="84" d="100"/>
        </p:scale>
        <p:origin x="20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1FD2-445C-C74F-925A-73317206E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767F64-48AB-3642-88E7-0239D0D7B0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C31DE-0A54-6A44-A16F-6EE6CA8E4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6A073-D0E4-A94F-B298-BABBFAB791B7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64937-6D20-FE45-8752-1A84C3167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CA50D-F471-B14D-BC36-659690A8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F978-65A2-6D48-98CB-E3EA16857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33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5DD8-74B7-6F40-9FEA-45074DEA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AEB655-03AB-894E-8C27-1DEE19C4D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AE721-470B-0A4A-B472-0B4F011A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6A073-D0E4-A94F-B298-BABBFAB791B7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35B46-740C-AE4C-A22B-5BA2EAC4A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67E40-221A-3F49-AF9F-70DF5ED44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F978-65A2-6D48-98CB-E3EA16857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67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A8B930-7100-E34E-916A-234BE0EA30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77A36D-2DD3-614C-8F35-3272F10A8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D31C9-54FF-CB40-8C9B-197DE7C9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6A073-D0E4-A94F-B298-BABBFAB791B7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4AD0A-F886-2A42-AADE-3DD59D849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38CCD-E745-A34F-A758-5E044DFF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F978-65A2-6D48-98CB-E3EA16857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01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D6B2-2778-7841-8C6C-1E5031B3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8DDCF-987E-624C-9555-58B995951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94B8A-8F36-074F-978A-AB2686263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6A073-D0E4-A94F-B298-BABBFAB791B7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A4BD0-A7A2-3F4C-A014-EA9525C0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F3CC2-9601-CD4C-89BB-C2E956A62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F978-65A2-6D48-98CB-E3EA16857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37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649E-5B0B-1249-84BB-16AFF9600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D3214-3374-9E4B-84A6-EB873E689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9A3C5-C1D7-F24E-9EE6-490774E7F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6A073-D0E4-A94F-B298-BABBFAB791B7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A008A-7837-A740-8AEB-452A2B5A9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C3E63-5E89-E74D-8467-4EC3EC2AD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F978-65A2-6D48-98CB-E3EA16857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37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B688-CAA3-D143-8AD1-F2A08A19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B9F7E-ECA5-6D4B-AEA9-AF384C581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00655C-158A-A845-B144-0BA8523B1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46579-DBA8-C846-A37F-CC51FB724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6A073-D0E4-A94F-B298-BABBFAB791B7}" type="datetimeFigureOut">
              <a:rPr lang="en-US" smtClean="0"/>
              <a:t>9/8/21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F7377-B5BB-4B40-A6BD-756CF39A1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9F5DB-B864-9845-9BA6-5D8DC4B40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F978-65A2-6D48-98CB-E3EA16857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8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4B4F5-5FE4-2E4E-9033-E58168DFF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DFF5A-4247-0849-A30C-1E1441532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649BF4-C753-D249-930F-2A834C462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39FEE3-F361-9640-9500-5C7C84DD5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F7C712-3EA9-C949-9DEE-593FD0711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AA24B0-2EAA-4E44-94CB-B7C325FE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6A073-D0E4-A94F-B298-BABBFAB791B7}" type="datetimeFigureOut">
              <a:rPr lang="en-US" smtClean="0"/>
              <a:t>9/8/21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77E2BD-47FA-4D42-A98C-EDBCDCD5F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B65B73-0FC5-A946-87A2-88D181CEE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F978-65A2-6D48-98CB-E3EA16857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70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6C587-C74A-784B-8DF6-2F24DFA4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591CA8-FE21-864C-9C93-CAC7D38A6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6A073-D0E4-A94F-B298-BABBFAB791B7}" type="datetimeFigureOut">
              <a:rPr lang="en-US" smtClean="0"/>
              <a:t>9/8/21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36B78-FD75-9B4C-86F2-78BC82B3E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74368-59A8-9842-8B21-5AE306254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F978-65A2-6D48-98CB-E3EA16857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3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DAEC07-012D-C94F-B7DA-F5604F513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6A073-D0E4-A94F-B298-BABBFAB791B7}" type="datetimeFigureOut">
              <a:rPr lang="en-US" smtClean="0"/>
              <a:t>9/8/21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28CA04-AACF-C243-A2BD-CA972F45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5D268-E107-A447-99BD-CE08EBAB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F978-65A2-6D48-98CB-E3EA16857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10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6B10-24F5-8242-AB60-A8FFEB87A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678CF-4FF1-5145-B0F5-2CEDED3AE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6CE6F-3028-3A40-99B8-C00EC524C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5B8DA-6249-5245-84B3-994FBA9ED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6A073-D0E4-A94F-B298-BABBFAB791B7}" type="datetimeFigureOut">
              <a:rPr lang="en-US" smtClean="0"/>
              <a:t>9/8/21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CC5152-0D18-694A-91E4-BD3608D7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394C9-BDB0-5546-AD61-8BC628C80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F978-65A2-6D48-98CB-E3EA16857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8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85D99-D1D8-7549-9BAE-F9B710596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9CCAD3-211E-3947-BEB8-8F8C6F7AB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71EBF-66C8-B24F-8B03-9C49F9BDF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7246F-E532-654A-8FC0-4853E1C1D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6A073-D0E4-A94F-B298-BABBFAB791B7}" type="datetimeFigureOut">
              <a:rPr lang="en-US" smtClean="0"/>
              <a:t>9/8/21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C6987-61B7-9440-AA0E-A00FCDDB6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62A36-A902-B84D-B3C2-9A97BBABF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0F978-65A2-6D48-98CB-E3EA16857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10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9E8068-7A68-5742-825D-EA9C9B85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2E56D-D368-504D-8A35-CFD26DA6F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84029-F5C2-FB48-884F-6EEB3432E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6A073-D0E4-A94F-B298-BABBFAB791B7}" type="datetimeFigureOut">
              <a:rPr lang="en-US" smtClean="0"/>
              <a:t>9/8/21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06BEC-AA52-FC4A-A1E7-B87A2F033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CB0FE-AAC0-0549-9BD1-F72DDA544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0F978-65A2-6D48-98CB-E3EA16857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0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2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3658C-19FD-404B-8907-E676D2206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67B725-D00B-BA4F-894D-E94C32D2592E}"/>
              </a:ext>
            </a:extLst>
          </p:cNvPr>
          <p:cNvSpPr/>
          <p:nvPr/>
        </p:nvSpPr>
        <p:spPr>
          <a:xfrm rot="259905">
            <a:off x="4350636" y="1509018"/>
            <a:ext cx="371287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latin typeface="ACADEMY ENGRAVED LET PLAIN:1.0" panose="02000000000000000000" pitchFamily="2" charset="0"/>
              </a:rPr>
              <a:t>FINAL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9C8CE-85FF-0740-97C4-B66FDFD3B7F7}"/>
              </a:ext>
            </a:extLst>
          </p:cNvPr>
          <p:cNvSpPr/>
          <p:nvPr/>
        </p:nvSpPr>
        <p:spPr>
          <a:xfrm rot="21390877">
            <a:off x="4023157" y="3348029"/>
            <a:ext cx="41456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CADEMY ENGRAVED LET PLAIN:1.0" panose="02000000000000000000" pitchFamily="2" charset="0"/>
              </a:rPr>
              <a:t>PROJECT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CBC53E-3A89-0546-BE04-E4ED61A82B78}"/>
              </a:ext>
            </a:extLst>
          </p:cNvPr>
          <p:cNvSpPr/>
          <p:nvPr/>
        </p:nvSpPr>
        <p:spPr>
          <a:xfrm>
            <a:off x="4485655" y="5675997"/>
            <a:ext cx="322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Performed by Cyber Ghost Team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098623-D631-1342-A80D-81FBF5008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6162">
            <a:off x="8127570" y="4526870"/>
            <a:ext cx="1931274" cy="51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46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  <p:sndAc>
          <p:stSnd>
            <p:snd r:embed="rId2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81B62-024F-4D48-B59B-C946D4EB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0E2655-89EF-304F-9626-37C6B479894B}"/>
              </a:ext>
            </a:extLst>
          </p:cNvPr>
          <p:cNvSpPr/>
          <p:nvPr/>
        </p:nvSpPr>
        <p:spPr>
          <a:xfrm>
            <a:off x="2224266" y="2844225"/>
            <a:ext cx="28030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3200" dirty="0">
                <a:solidFill>
                  <a:schemeClr val="bg1"/>
                </a:solidFill>
              </a:rPr>
              <a:t>Feature </a:t>
            </a:r>
            <a:r>
              <a:rPr lang="en-ID" sz="3200" dirty="0" err="1">
                <a:solidFill>
                  <a:schemeClr val="bg1"/>
                </a:solidFill>
              </a:rPr>
              <a:t>Scalling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B1EF64-ED4B-2642-8ABE-7BF73389F534}"/>
              </a:ext>
            </a:extLst>
          </p:cNvPr>
          <p:cNvSpPr/>
          <p:nvPr/>
        </p:nvSpPr>
        <p:spPr>
          <a:xfrm>
            <a:off x="2224265" y="3968175"/>
            <a:ext cx="36581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3200" dirty="0">
                <a:solidFill>
                  <a:schemeClr val="bg1"/>
                </a:solidFill>
              </a:rPr>
              <a:t>Categorical Encoding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B57993-BDBE-5742-A90F-07BE9B223E75}"/>
              </a:ext>
            </a:extLst>
          </p:cNvPr>
          <p:cNvSpPr/>
          <p:nvPr/>
        </p:nvSpPr>
        <p:spPr>
          <a:xfrm>
            <a:off x="2224265" y="4982587"/>
            <a:ext cx="17559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3200" dirty="0">
                <a:solidFill>
                  <a:schemeClr val="bg1"/>
                </a:solidFill>
              </a:rPr>
              <a:t>Train Test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323B9A-3FBA-B94E-B050-D5A5B4C3293D}"/>
              </a:ext>
            </a:extLst>
          </p:cNvPr>
          <p:cNvSpPr/>
          <p:nvPr/>
        </p:nvSpPr>
        <p:spPr>
          <a:xfrm>
            <a:off x="2224265" y="5996999"/>
            <a:ext cx="3501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3200" dirty="0">
                <a:solidFill>
                  <a:schemeClr val="bg1"/>
                </a:solidFill>
              </a:rPr>
              <a:t>Imbalanced Dataset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47438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8B773-788B-294D-88B2-8AFAF84A4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5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6D548-C74F-D744-A19C-050F2BB8D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329041-0BC4-EC42-849A-480C08440C81}"/>
              </a:ext>
            </a:extLst>
          </p:cNvPr>
          <p:cNvSpPr/>
          <p:nvPr/>
        </p:nvSpPr>
        <p:spPr>
          <a:xfrm>
            <a:off x="4071484" y="1151830"/>
            <a:ext cx="177484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latin typeface="ACADEMY ENGRAVED LET PLAIN:1.0" panose="02000000000000000000" pitchFamily="2" charset="0"/>
              </a:rPr>
              <a:t>3</a:t>
            </a:r>
            <a:r>
              <a:rPr lang="en-US" sz="8800" baseline="30000" dirty="0">
                <a:latin typeface="ACADEMY ENGRAVED LET PLAIN:1.0" panose="02000000000000000000" pitchFamily="2" charset="0"/>
              </a:rPr>
              <a:t>rd</a:t>
            </a:r>
            <a:r>
              <a:rPr lang="en-US" sz="8800" dirty="0">
                <a:latin typeface="ACADEMY ENGRAVED LET PLAIN:1.0" panose="02000000000000000000" pitchFamily="2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7A6159-A65D-ED42-881F-F91CDA4EDFD6}"/>
              </a:ext>
            </a:extLst>
          </p:cNvPr>
          <p:cNvSpPr/>
          <p:nvPr/>
        </p:nvSpPr>
        <p:spPr>
          <a:xfrm rot="20944561">
            <a:off x="5080233" y="2736880"/>
            <a:ext cx="273664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latin typeface="ACADEMY ENGRAVED LET PLAIN:1.0" panose="02000000000000000000" pitchFamily="2" charset="0"/>
              </a:rPr>
              <a:t>STEPS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22F9BC-8DC0-BA4E-8973-B35AF144078E}"/>
              </a:ext>
            </a:extLst>
          </p:cNvPr>
          <p:cNvSpPr/>
          <p:nvPr/>
        </p:nvSpPr>
        <p:spPr>
          <a:xfrm rot="201113">
            <a:off x="3720768" y="4390927"/>
            <a:ext cx="452399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Britannic Bold" panose="020B0903060703020204" pitchFamily="34" charset="77"/>
              </a:rPr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3278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6109F-9000-BE43-ACEE-A9DA25858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3B98FE-F3E6-614D-BA61-7BDB343E3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999" y="1672431"/>
            <a:ext cx="5996563" cy="35131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A2997F-EA07-2648-8E1E-AF3F317CC852}"/>
              </a:ext>
            </a:extLst>
          </p:cNvPr>
          <p:cNvSpPr/>
          <p:nvPr/>
        </p:nvSpPr>
        <p:spPr>
          <a:xfrm>
            <a:off x="666751" y="2521059"/>
            <a:ext cx="440949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D" sz="2800" b="1" dirty="0"/>
              <a:t>Accuracy 85.69%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D" sz="2800" b="1" dirty="0"/>
              <a:t>Precision 74.97%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D" sz="2800" b="1" dirty="0"/>
              <a:t>Recall/Sensitivity 84.43%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D" sz="2800" b="1" dirty="0"/>
              <a:t>Cross entropy loss 2.2079</a:t>
            </a:r>
          </a:p>
        </p:txBody>
      </p:sp>
    </p:spTree>
    <p:extLst>
      <p:ext uri="{BB962C8B-B14F-4D97-AF65-F5344CB8AC3E}">
        <p14:creationId xmlns:p14="http://schemas.microsoft.com/office/powerpoint/2010/main" val="212173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1874F-9152-2F43-9298-E38CC3572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A2DE88-3926-D34C-9DB7-36AD9F8D5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2001837"/>
            <a:ext cx="6286500" cy="3683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400F81-A96B-DF4C-9208-B6347172C027}"/>
              </a:ext>
            </a:extLst>
          </p:cNvPr>
          <p:cNvSpPr/>
          <p:nvPr/>
        </p:nvSpPr>
        <p:spPr>
          <a:xfrm>
            <a:off x="7358062" y="3058507"/>
            <a:ext cx="38147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D" sz="2400" b="1" dirty="0"/>
              <a:t>Accuracy 95.51%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D" sz="2400" b="1" dirty="0"/>
              <a:t>Precision 91.58%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D" sz="2400" b="1" dirty="0"/>
              <a:t>Recall/Sensitivity 91.89%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D" sz="2400" b="1" dirty="0"/>
              <a:t>Cross entropy loss 0.6928</a:t>
            </a:r>
          </a:p>
        </p:txBody>
      </p:sp>
    </p:spTree>
    <p:extLst>
      <p:ext uri="{BB962C8B-B14F-4D97-AF65-F5344CB8AC3E}">
        <p14:creationId xmlns:p14="http://schemas.microsoft.com/office/powerpoint/2010/main" val="160026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EA7D10-776B-1A41-B4EF-D90CBC245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524BCB-8D28-8344-B5AB-E0186D3A5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187" y="1916113"/>
            <a:ext cx="6286500" cy="368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89B578-D73F-3E40-A489-63BDB070665A}"/>
              </a:ext>
            </a:extLst>
          </p:cNvPr>
          <p:cNvSpPr/>
          <p:nvPr/>
        </p:nvSpPr>
        <p:spPr>
          <a:xfrm>
            <a:off x="1128713" y="2972783"/>
            <a:ext cx="38147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ID" sz="2400" b="1" dirty="0"/>
              <a:t>Accuracy 95.85%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D" sz="2400" b="1" dirty="0"/>
              <a:t>Precision 91.85%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D" sz="2400" b="1" dirty="0"/>
              <a:t>Recall/Sensitivity 93.08%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ID" sz="2400" b="1" dirty="0"/>
              <a:t>Cross entropy loss 0.6395</a:t>
            </a:r>
          </a:p>
        </p:txBody>
      </p:sp>
    </p:spTree>
    <p:extLst>
      <p:ext uri="{BB962C8B-B14F-4D97-AF65-F5344CB8AC3E}">
        <p14:creationId xmlns:p14="http://schemas.microsoft.com/office/powerpoint/2010/main" val="172567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905102-F05F-2F49-8176-B76158566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835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  <p:sndAc>
          <p:stSnd>
            <p:snd r:embed="rId2" name="drumroll.wav"/>
          </p:stSnd>
        </p:sndAc>
      </p:transition>
    </mc:Choice>
    <mc:Fallback>
      <p:transition spd="slow">
        <p:fade/>
        <p:sndAc>
          <p:stSnd>
            <p:snd r:embed="rId2" name="drumroll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229DD-1EC8-D04B-BA5F-C8CB7FB3E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11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  <p:sndAc>
          <p:stSnd>
            <p:snd r:embed="rId2" name="applause.wav"/>
          </p:stSnd>
        </p:sndAc>
      </p:transition>
    </mc:Choice>
    <mc:Fallback xmlns="">
      <p:transition spd="slow">
        <p:fade/>
        <p:sndAc>
          <p:stSnd>
            <p:snd r:embed="rId4" name="applaus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B70A9-5142-944F-A5CA-CE1FD42B1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E7F98A-4C6B-B641-BAD6-4D8035D55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46" t="4212" r="34320" b="44594"/>
          <a:stretch/>
        </p:blipFill>
        <p:spPr>
          <a:xfrm>
            <a:off x="6922176" y="5294581"/>
            <a:ext cx="1138032" cy="9570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714705-6774-D840-AF6F-1BB271D067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37" t="27074" r="32341" b="52084"/>
          <a:stretch/>
        </p:blipFill>
        <p:spPr>
          <a:xfrm>
            <a:off x="6913629" y="2216539"/>
            <a:ext cx="1150105" cy="786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082EDB-AAC0-1447-9407-0C6A63C1E8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37" t="28958" r="26007" b="41236"/>
          <a:stretch/>
        </p:blipFill>
        <p:spPr>
          <a:xfrm>
            <a:off x="6899716" y="629721"/>
            <a:ext cx="1164018" cy="9570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747D99-1EF2-414F-A9BF-EBD6B3FE41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101" t="975" r="3024" b="50000"/>
          <a:stretch/>
        </p:blipFill>
        <p:spPr>
          <a:xfrm>
            <a:off x="6913629" y="3633060"/>
            <a:ext cx="1124119" cy="1031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E93320-C457-1B41-A6F3-054B8C445F65}"/>
              </a:ext>
            </a:extLst>
          </p:cNvPr>
          <p:cNvSpPr/>
          <p:nvPr/>
        </p:nvSpPr>
        <p:spPr>
          <a:xfrm>
            <a:off x="8548688" y="785103"/>
            <a:ext cx="23955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Bangla Sangam MN" panose="02000000000000000000" pitchFamily="2" charset="0"/>
                <a:ea typeface="Apple Symbols" panose="02000000000000000000" pitchFamily="2" charset="-79"/>
                <a:cs typeface="Bangla Sangam MN" panose="02000000000000000000" pitchFamily="2" charset="0"/>
              </a:rPr>
              <a:t>Alfi</a:t>
            </a:r>
            <a:r>
              <a:rPr lang="en-US" b="1" dirty="0">
                <a:solidFill>
                  <a:schemeClr val="bg1"/>
                </a:solidFill>
                <a:latin typeface="Bangla Sangam MN" panose="02000000000000000000" pitchFamily="2" charset="0"/>
                <a:ea typeface="Apple Symbols" panose="02000000000000000000" pitchFamily="2" charset="-79"/>
                <a:cs typeface="Bangla Sangam MN" panose="020000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Bangla Sangam MN" panose="02000000000000000000" pitchFamily="2" charset="0"/>
                <a:ea typeface="Apple Symbols" panose="02000000000000000000" pitchFamily="2" charset="-79"/>
                <a:cs typeface="Bangla Sangam MN" panose="02000000000000000000" pitchFamily="2" charset="0"/>
              </a:rPr>
              <a:t>Syahrin</a:t>
            </a:r>
            <a:endParaRPr lang="en-US" b="1" dirty="0">
              <a:solidFill>
                <a:schemeClr val="bg1"/>
              </a:solidFill>
              <a:latin typeface="Bangla Sangam MN" panose="02000000000000000000" pitchFamily="2" charset="0"/>
              <a:ea typeface="Apple Symbols" panose="02000000000000000000" pitchFamily="2" charset="-79"/>
              <a:cs typeface="Bangla Sangam MN" panose="02000000000000000000" pitchFamily="2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Bangla Sangam MN" panose="02000000000000000000" pitchFamily="2" charset="0"/>
                <a:ea typeface="Apple Symbols" panose="02000000000000000000" pitchFamily="2" charset="-79"/>
                <a:cs typeface="Bangla Sangam MN" panose="02000000000000000000" pitchFamily="2" charset="0"/>
              </a:rPr>
              <a:t>@</a:t>
            </a:r>
            <a:r>
              <a:rPr lang="en-US" b="1" dirty="0" err="1">
                <a:solidFill>
                  <a:schemeClr val="bg1"/>
                </a:solidFill>
                <a:latin typeface="Bangla Sangam MN" panose="02000000000000000000" pitchFamily="2" charset="0"/>
                <a:ea typeface="Apple Symbols" panose="02000000000000000000" pitchFamily="2" charset="-79"/>
                <a:cs typeface="Bangla Sangam MN" panose="02000000000000000000" pitchFamily="2" charset="0"/>
              </a:rPr>
              <a:t>alfi_syahrin_an</a:t>
            </a:r>
            <a:endParaRPr lang="en-US" b="1" dirty="0">
              <a:solidFill>
                <a:schemeClr val="bg1"/>
              </a:solidFill>
              <a:latin typeface="Bangla Sangam MN" panose="02000000000000000000" pitchFamily="2" charset="0"/>
              <a:ea typeface="Apple Symbols" panose="02000000000000000000" pitchFamily="2" charset="-79"/>
              <a:cs typeface="Bangla Sangam MN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BDE712-22AA-AE4C-BF5E-22220E5458D7}"/>
              </a:ext>
            </a:extLst>
          </p:cNvPr>
          <p:cNvSpPr/>
          <p:nvPr/>
        </p:nvSpPr>
        <p:spPr>
          <a:xfrm>
            <a:off x="8548688" y="2357008"/>
            <a:ext cx="289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ngla Sangam MN" panose="02000000000000000000" pitchFamily="2" charset="0"/>
                <a:ea typeface="Apple Symbols" panose="02000000000000000000" pitchFamily="2" charset="-79"/>
                <a:cs typeface="Bangla Sangam MN" panose="02000000000000000000" pitchFamily="2" charset="0"/>
              </a:rPr>
              <a:t>Nico </a:t>
            </a:r>
            <a:r>
              <a:rPr lang="en-US" b="1" dirty="0" err="1">
                <a:solidFill>
                  <a:schemeClr val="bg1"/>
                </a:solidFill>
                <a:latin typeface="Bangla Sangam MN" panose="02000000000000000000" pitchFamily="2" charset="0"/>
                <a:ea typeface="Apple Symbols" panose="02000000000000000000" pitchFamily="2" charset="-79"/>
                <a:cs typeface="Bangla Sangam MN" panose="02000000000000000000" pitchFamily="2" charset="0"/>
              </a:rPr>
              <a:t>Ardimas</a:t>
            </a:r>
            <a:endParaRPr lang="en-US" b="1" dirty="0">
              <a:solidFill>
                <a:schemeClr val="bg1"/>
              </a:solidFill>
              <a:latin typeface="Bangla Sangam MN" panose="02000000000000000000" pitchFamily="2" charset="0"/>
              <a:ea typeface="Apple Symbols" panose="02000000000000000000" pitchFamily="2" charset="-79"/>
              <a:cs typeface="Bangla Sangam MN" panose="02000000000000000000" pitchFamily="2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Bangla Sangam MN" panose="02000000000000000000" pitchFamily="2" charset="0"/>
                <a:ea typeface="Apple Symbols" panose="02000000000000000000" pitchFamily="2" charset="-79"/>
                <a:cs typeface="Bangla Sangam MN" panose="02000000000000000000" pitchFamily="2" charset="0"/>
              </a:rPr>
              <a:t>@</a:t>
            </a:r>
            <a:r>
              <a:rPr lang="en-US" b="1" dirty="0" err="1">
                <a:solidFill>
                  <a:schemeClr val="bg1"/>
                </a:solidFill>
                <a:latin typeface="Bangla Sangam MN" panose="02000000000000000000" pitchFamily="2" charset="0"/>
                <a:ea typeface="Apple Symbols" panose="02000000000000000000" pitchFamily="2" charset="-79"/>
                <a:cs typeface="Bangla Sangam MN" panose="02000000000000000000" pitchFamily="2" charset="0"/>
              </a:rPr>
              <a:t>nicoardimas</a:t>
            </a:r>
            <a:endParaRPr lang="en-US" b="1" dirty="0">
              <a:solidFill>
                <a:schemeClr val="bg1"/>
              </a:solidFill>
              <a:latin typeface="Bangla Sangam MN" panose="02000000000000000000" pitchFamily="2" charset="0"/>
              <a:ea typeface="Apple Symbols" panose="02000000000000000000" pitchFamily="2" charset="-79"/>
              <a:cs typeface="Bangla Sangam MN" panose="020000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C179BD-93BF-3A43-A3D3-FF393BCA0EDC}"/>
              </a:ext>
            </a:extLst>
          </p:cNvPr>
          <p:cNvSpPr/>
          <p:nvPr/>
        </p:nvSpPr>
        <p:spPr>
          <a:xfrm>
            <a:off x="8548688" y="3861510"/>
            <a:ext cx="2809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Bangla Sangam MN" panose="02000000000000000000" pitchFamily="2" charset="0"/>
                <a:ea typeface="Apple Symbols" panose="02000000000000000000" pitchFamily="2" charset="-79"/>
                <a:cs typeface="Bangla Sangam MN" panose="02000000000000000000" pitchFamily="2" charset="0"/>
              </a:rPr>
              <a:t>Gilar</a:t>
            </a:r>
            <a:r>
              <a:rPr lang="en-US" b="1" dirty="0">
                <a:solidFill>
                  <a:schemeClr val="bg1"/>
                </a:solidFill>
                <a:latin typeface="Bangla Sangam MN" panose="02000000000000000000" pitchFamily="2" charset="0"/>
                <a:ea typeface="Apple Symbols" panose="02000000000000000000" pitchFamily="2" charset="-79"/>
                <a:cs typeface="Bangla Sangam MN" panose="020000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Bangla Sangam MN" panose="02000000000000000000" pitchFamily="2" charset="0"/>
                <a:ea typeface="Apple Symbols" panose="02000000000000000000" pitchFamily="2" charset="-79"/>
                <a:cs typeface="Bangla Sangam MN" panose="02000000000000000000" pitchFamily="2" charset="0"/>
              </a:rPr>
              <a:t>Aji</a:t>
            </a:r>
            <a:endParaRPr lang="en-US" b="1" dirty="0">
              <a:solidFill>
                <a:schemeClr val="bg1"/>
              </a:solidFill>
              <a:latin typeface="Bangla Sangam MN" panose="02000000000000000000" pitchFamily="2" charset="0"/>
              <a:ea typeface="Apple Symbols" panose="02000000000000000000" pitchFamily="2" charset="-79"/>
              <a:cs typeface="Bangla Sangam MN" panose="02000000000000000000" pitchFamily="2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Bangla Sangam MN" panose="02000000000000000000" pitchFamily="2" charset="0"/>
                <a:ea typeface="Apple Symbols" panose="02000000000000000000" pitchFamily="2" charset="-79"/>
                <a:cs typeface="Bangla Sangam MN" panose="02000000000000000000" pitchFamily="2" charset="0"/>
              </a:rPr>
              <a:t>@</a:t>
            </a:r>
            <a:r>
              <a:rPr lang="en-US" b="1" dirty="0" err="1">
                <a:solidFill>
                  <a:schemeClr val="bg1"/>
                </a:solidFill>
                <a:latin typeface="Bangla Sangam MN" panose="02000000000000000000" pitchFamily="2" charset="0"/>
                <a:ea typeface="Apple Symbols" panose="02000000000000000000" pitchFamily="2" charset="-79"/>
                <a:cs typeface="Bangla Sangam MN" panose="02000000000000000000" pitchFamily="2" charset="0"/>
              </a:rPr>
              <a:t>gilarajie</a:t>
            </a:r>
            <a:endParaRPr lang="en-US" b="1" dirty="0">
              <a:solidFill>
                <a:schemeClr val="bg1"/>
              </a:solidFill>
              <a:latin typeface="Bangla Sangam MN" panose="02000000000000000000" pitchFamily="2" charset="0"/>
              <a:ea typeface="Apple Symbols" panose="02000000000000000000" pitchFamily="2" charset="-79"/>
              <a:cs typeface="Bangla Sangam MN" panose="020000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754537-41C2-044F-93B2-BEC48C56E64B}"/>
              </a:ext>
            </a:extLst>
          </p:cNvPr>
          <p:cNvSpPr/>
          <p:nvPr/>
        </p:nvSpPr>
        <p:spPr>
          <a:xfrm>
            <a:off x="8548688" y="5449963"/>
            <a:ext cx="2638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Bangla Sangam MN" panose="02000000000000000000" pitchFamily="2" charset="0"/>
                <a:ea typeface="Apple Symbols" panose="02000000000000000000" pitchFamily="2" charset="-79"/>
                <a:cs typeface="Bangla Sangam MN" panose="02000000000000000000" pitchFamily="2" charset="0"/>
              </a:rPr>
              <a:t>Mayolla</a:t>
            </a:r>
            <a:r>
              <a:rPr lang="en-US" b="1" dirty="0">
                <a:solidFill>
                  <a:schemeClr val="bg1"/>
                </a:solidFill>
                <a:latin typeface="Bangla Sangam MN" panose="02000000000000000000" pitchFamily="2" charset="0"/>
                <a:ea typeface="Apple Symbols" panose="02000000000000000000" pitchFamily="2" charset="-79"/>
                <a:cs typeface="Bangla Sangam MN" panose="020000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Bangla Sangam MN" panose="02000000000000000000" pitchFamily="2" charset="0"/>
                <a:ea typeface="Apple Symbols" panose="02000000000000000000" pitchFamily="2" charset="-79"/>
                <a:cs typeface="Bangla Sangam MN" panose="02000000000000000000" pitchFamily="2" charset="0"/>
              </a:rPr>
              <a:t>Suci</a:t>
            </a:r>
            <a:r>
              <a:rPr lang="en-US" b="1" dirty="0">
                <a:solidFill>
                  <a:schemeClr val="bg1"/>
                </a:solidFill>
                <a:latin typeface="Bangla Sangam MN" panose="02000000000000000000" pitchFamily="2" charset="0"/>
                <a:ea typeface="Apple Symbols" panose="02000000000000000000" pitchFamily="2" charset="-79"/>
                <a:cs typeface="Bangla Sangam MN" panose="02000000000000000000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Bangla Sangam MN" panose="02000000000000000000" pitchFamily="2" charset="0"/>
                <a:ea typeface="Apple Symbols" panose="02000000000000000000" pitchFamily="2" charset="-79"/>
                <a:cs typeface="Bangla Sangam MN" panose="02000000000000000000" pitchFamily="2" charset="0"/>
              </a:rPr>
              <a:t>Eksa</a:t>
            </a:r>
            <a:endParaRPr lang="en-US" b="1" dirty="0">
              <a:solidFill>
                <a:schemeClr val="bg1"/>
              </a:solidFill>
              <a:latin typeface="Bangla Sangam MN" panose="02000000000000000000" pitchFamily="2" charset="0"/>
              <a:ea typeface="Apple Symbols" panose="02000000000000000000" pitchFamily="2" charset="-79"/>
              <a:cs typeface="Bangla Sangam MN" panose="02000000000000000000" pitchFamily="2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Bangla Sangam MN" panose="02000000000000000000" pitchFamily="2" charset="0"/>
                <a:ea typeface="Apple Symbols" panose="02000000000000000000" pitchFamily="2" charset="-79"/>
                <a:cs typeface="Bangla Sangam MN" panose="02000000000000000000" pitchFamily="2" charset="0"/>
              </a:rPr>
              <a:t>@</a:t>
            </a:r>
            <a:r>
              <a:rPr lang="en-US" b="1" dirty="0" err="1">
                <a:solidFill>
                  <a:schemeClr val="bg1"/>
                </a:solidFill>
                <a:latin typeface="Bangla Sangam MN" panose="02000000000000000000" pitchFamily="2" charset="0"/>
                <a:ea typeface="Apple Symbols" panose="02000000000000000000" pitchFamily="2" charset="-79"/>
                <a:cs typeface="Bangla Sangam MN" panose="02000000000000000000" pitchFamily="2" charset="0"/>
              </a:rPr>
              <a:t>eksa_olla</a:t>
            </a:r>
            <a:endParaRPr lang="en-US" b="1" dirty="0">
              <a:solidFill>
                <a:schemeClr val="bg1"/>
              </a:solidFill>
              <a:latin typeface="Bangla Sangam MN" panose="02000000000000000000" pitchFamily="2" charset="0"/>
              <a:ea typeface="Apple Symbols" panose="02000000000000000000" pitchFamily="2" charset="-79"/>
              <a:cs typeface="Bangla Sangam M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993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B4552D-22E9-224E-ADD7-46AD571DD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259166-96BE-F440-B0C4-F0EA82F9A5C7}"/>
              </a:ext>
            </a:extLst>
          </p:cNvPr>
          <p:cNvSpPr/>
          <p:nvPr/>
        </p:nvSpPr>
        <p:spPr>
          <a:xfrm>
            <a:off x="957263" y="4953297"/>
            <a:ext cx="48291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dirty="0"/>
              <a:t>Bank Manager is disturbed with more and more customers leaving their credit card 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945559-A6F3-664A-BA65-C17F75DD4351}"/>
              </a:ext>
            </a:extLst>
          </p:cNvPr>
          <p:cNvSpPr/>
          <p:nvPr/>
        </p:nvSpPr>
        <p:spPr>
          <a:xfrm>
            <a:off x="6250781" y="4537798"/>
            <a:ext cx="43362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ID" dirty="0"/>
              <a:t>Can the prediction model used reduce the possibility of customers leaving credit card services?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D" dirty="0"/>
              <a:t>Can the bank determine the policy based on the prediction result?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B2309-B438-7248-AC8C-ABD7911DB194}"/>
              </a:ext>
            </a:extLst>
          </p:cNvPr>
          <p:cNvSpPr/>
          <p:nvPr/>
        </p:nvSpPr>
        <p:spPr>
          <a:xfrm>
            <a:off x="3131978" y="2106509"/>
            <a:ext cx="623760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latin typeface="Britannic Bold" panose="020B0903060703020204" pitchFamily="34" charset="77"/>
              </a:rPr>
              <a:t>The Problem &amp; </a:t>
            </a:r>
          </a:p>
          <a:p>
            <a:pPr algn="ctr"/>
            <a:r>
              <a:rPr lang="en-US" sz="5400" dirty="0">
                <a:latin typeface="Britannic Bold" panose="020B0903060703020204" pitchFamily="34" charset="77"/>
              </a:rPr>
              <a:t>Analytical Approach</a:t>
            </a:r>
          </a:p>
        </p:txBody>
      </p:sp>
    </p:spTree>
    <p:extLst>
      <p:ext uri="{BB962C8B-B14F-4D97-AF65-F5344CB8AC3E}">
        <p14:creationId xmlns:p14="http://schemas.microsoft.com/office/powerpoint/2010/main" val="9243179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32D1E-1F85-844D-98C2-8FE1C6385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E159F5-CB54-E345-B86C-F06B9AD0393B}"/>
              </a:ext>
            </a:extLst>
          </p:cNvPr>
          <p:cNvSpPr/>
          <p:nvPr/>
        </p:nvSpPr>
        <p:spPr>
          <a:xfrm>
            <a:off x="2719386" y="2405747"/>
            <a:ext cx="86820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Identify each available variable, the relationship between variables.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210253-925D-BC44-BD7E-2FC61D038FA6}"/>
              </a:ext>
            </a:extLst>
          </p:cNvPr>
          <p:cNvSpPr/>
          <p:nvPr/>
        </p:nvSpPr>
        <p:spPr>
          <a:xfrm>
            <a:off x="2719386" y="3867478"/>
            <a:ext cx="8482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Determine the variables that affect the probability of customers leaving credit services.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F31C7A-7731-6341-919B-4DC1BBB47859}"/>
              </a:ext>
            </a:extLst>
          </p:cNvPr>
          <p:cNvSpPr/>
          <p:nvPr/>
        </p:nvSpPr>
        <p:spPr>
          <a:xfrm>
            <a:off x="2719386" y="5362739"/>
            <a:ext cx="3899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Build the right machine learning model.</a:t>
            </a:r>
          </a:p>
        </p:txBody>
      </p:sp>
    </p:spTree>
    <p:extLst>
      <p:ext uri="{BB962C8B-B14F-4D97-AF65-F5344CB8AC3E}">
        <p14:creationId xmlns:p14="http://schemas.microsoft.com/office/powerpoint/2010/main" val="418315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846E2-D537-C44C-A5A1-80DD82B33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D7C4DD-7F52-8741-AF80-CC499DB6664A}"/>
              </a:ext>
            </a:extLst>
          </p:cNvPr>
          <p:cNvSpPr/>
          <p:nvPr/>
        </p:nvSpPr>
        <p:spPr>
          <a:xfrm>
            <a:off x="733990" y="2501384"/>
            <a:ext cx="1594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 err="1"/>
              <a:t>Attrition_Flag</a:t>
            </a:r>
            <a:r>
              <a:rPr lang="en-ID" dirty="0"/>
              <a:t>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9B0846-50AC-1C4F-AE02-CD9E7E9CF1EA}"/>
              </a:ext>
            </a:extLst>
          </p:cNvPr>
          <p:cNvSpPr/>
          <p:nvPr/>
        </p:nvSpPr>
        <p:spPr>
          <a:xfrm>
            <a:off x="733990" y="3987285"/>
            <a:ext cx="15948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 err="1"/>
              <a:t>Customer_Age</a:t>
            </a:r>
            <a:r>
              <a:rPr lang="en-ID" dirty="0"/>
              <a:t>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8BCA04-FD21-7D43-9F2C-EBBE257AF7D7}"/>
              </a:ext>
            </a:extLst>
          </p:cNvPr>
          <p:cNvSpPr/>
          <p:nvPr/>
        </p:nvSpPr>
        <p:spPr>
          <a:xfrm>
            <a:off x="1062387" y="5233600"/>
            <a:ext cx="938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D" dirty="0"/>
              <a:t>Gender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F88668-9C7D-D548-979C-35CD2B6E3E9D}"/>
              </a:ext>
            </a:extLst>
          </p:cNvPr>
          <p:cNvSpPr/>
          <p:nvPr/>
        </p:nvSpPr>
        <p:spPr>
          <a:xfrm>
            <a:off x="2643185" y="2362884"/>
            <a:ext cx="1428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 err="1"/>
              <a:t>Dependent_count</a:t>
            </a:r>
            <a:r>
              <a:rPr lang="en-ID" dirty="0"/>
              <a:t>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D75956-9351-4846-B2CC-0C7480417C85}"/>
              </a:ext>
            </a:extLst>
          </p:cNvPr>
          <p:cNvSpPr/>
          <p:nvPr/>
        </p:nvSpPr>
        <p:spPr>
          <a:xfrm>
            <a:off x="2708634" y="3848786"/>
            <a:ext cx="1297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 err="1"/>
              <a:t>Education_Level</a:t>
            </a:r>
            <a:r>
              <a:rPr lang="en-ID" dirty="0"/>
              <a:t>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0DDFBF-D0A7-3C4B-9F11-40168D9640B5}"/>
              </a:ext>
            </a:extLst>
          </p:cNvPr>
          <p:cNvSpPr/>
          <p:nvPr/>
        </p:nvSpPr>
        <p:spPr>
          <a:xfrm>
            <a:off x="2833072" y="5095101"/>
            <a:ext cx="10489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 err="1"/>
              <a:t>Marital_Status</a:t>
            </a:r>
            <a:r>
              <a:rPr lang="en-ID" dirty="0"/>
              <a:t>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E31683-B1ED-2A48-8CFF-CBDB93326A1D}"/>
              </a:ext>
            </a:extLst>
          </p:cNvPr>
          <p:cNvSpPr/>
          <p:nvPr/>
        </p:nvSpPr>
        <p:spPr>
          <a:xfrm>
            <a:off x="4642822" y="2362883"/>
            <a:ext cx="10489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 err="1"/>
              <a:t>Income_Category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1D8A71-238C-8147-B1E8-4281204401BA}"/>
              </a:ext>
            </a:extLst>
          </p:cNvPr>
          <p:cNvSpPr/>
          <p:nvPr/>
        </p:nvSpPr>
        <p:spPr>
          <a:xfrm>
            <a:off x="4312438" y="3987285"/>
            <a:ext cx="1709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 err="1"/>
              <a:t>Card_Category</a:t>
            </a:r>
            <a:r>
              <a:rPr lang="en-ID" dirty="0"/>
              <a:t> 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235F8A-9CB2-7044-AF5C-9684D52E6BB5}"/>
              </a:ext>
            </a:extLst>
          </p:cNvPr>
          <p:cNvSpPr/>
          <p:nvPr/>
        </p:nvSpPr>
        <p:spPr>
          <a:xfrm>
            <a:off x="4642821" y="5169797"/>
            <a:ext cx="10489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 err="1"/>
              <a:t>Months_on_book</a:t>
            </a:r>
            <a:r>
              <a:rPr lang="en-ID" dirty="0"/>
              <a:t> 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6226B2-68D6-2E46-B0AE-3B96F400AA69}"/>
              </a:ext>
            </a:extLst>
          </p:cNvPr>
          <p:cNvSpPr/>
          <p:nvPr/>
        </p:nvSpPr>
        <p:spPr>
          <a:xfrm>
            <a:off x="6188252" y="2362883"/>
            <a:ext cx="15668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 err="1"/>
              <a:t>Total_Relationship_Count</a:t>
            </a:r>
            <a:r>
              <a:rPr lang="en-ID" dirty="0"/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50D1E1-489C-264B-B861-012B193369C8}"/>
              </a:ext>
            </a:extLst>
          </p:cNvPr>
          <p:cNvSpPr/>
          <p:nvPr/>
        </p:nvSpPr>
        <p:spPr>
          <a:xfrm>
            <a:off x="6096000" y="3848785"/>
            <a:ext cx="1812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/>
              <a:t>Months_Inactive_12_mon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D2C449-131E-F844-8F98-B1AF328954F3}"/>
              </a:ext>
            </a:extLst>
          </p:cNvPr>
          <p:cNvSpPr/>
          <p:nvPr/>
        </p:nvSpPr>
        <p:spPr>
          <a:xfrm>
            <a:off x="6065310" y="5169796"/>
            <a:ext cx="1812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/>
              <a:t>Contacts_Count_12_mon 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D5E06A-3CF3-0A47-8E53-FB71FA5974D0}"/>
              </a:ext>
            </a:extLst>
          </p:cNvPr>
          <p:cNvSpPr/>
          <p:nvPr/>
        </p:nvSpPr>
        <p:spPr>
          <a:xfrm>
            <a:off x="7999501" y="2501384"/>
            <a:ext cx="1566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 err="1"/>
              <a:t>Credit_Limit</a:t>
            </a:r>
            <a:r>
              <a:rPr lang="en-ID" dirty="0"/>
              <a:t>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897267-8735-0A41-BE63-8539CE8873C1}"/>
              </a:ext>
            </a:extLst>
          </p:cNvPr>
          <p:cNvSpPr/>
          <p:nvPr/>
        </p:nvSpPr>
        <p:spPr>
          <a:xfrm>
            <a:off x="7876559" y="3848784"/>
            <a:ext cx="1812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 err="1"/>
              <a:t>Total_Revolving_Bal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AE074-8C8B-6148-BF12-0BEBE6CDF5D9}"/>
              </a:ext>
            </a:extLst>
          </p:cNvPr>
          <p:cNvSpPr/>
          <p:nvPr/>
        </p:nvSpPr>
        <p:spPr>
          <a:xfrm>
            <a:off x="7937279" y="5169796"/>
            <a:ext cx="1691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 err="1"/>
              <a:t>Avg_Open_To_Buy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83C0A8-0D67-1549-9D8C-72876D5A2A78}"/>
              </a:ext>
            </a:extLst>
          </p:cNvPr>
          <p:cNvSpPr/>
          <p:nvPr/>
        </p:nvSpPr>
        <p:spPr>
          <a:xfrm>
            <a:off x="9714579" y="2362883"/>
            <a:ext cx="1812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/>
              <a:t>Total_Amt_Chng_Q4_Q1 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6F83FD-8871-7F47-957F-781E0EA364AA}"/>
              </a:ext>
            </a:extLst>
          </p:cNvPr>
          <p:cNvSpPr/>
          <p:nvPr/>
        </p:nvSpPr>
        <p:spPr>
          <a:xfrm>
            <a:off x="9688742" y="3848783"/>
            <a:ext cx="1812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 err="1"/>
              <a:t>Total_Trans_Amt</a:t>
            </a:r>
            <a:r>
              <a:rPr lang="en-ID" dirty="0"/>
              <a:t> 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A479C6-098E-9343-8671-0E368C578646}"/>
              </a:ext>
            </a:extLst>
          </p:cNvPr>
          <p:cNvSpPr/>
          <p:nvPr/>
        </p:nvSpPr>
        <p:spPr>
          <a:xfrm>
            <a:off x="9715481" y="5169796"/>
            <a:ext cx="1812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 err="1"/>
              <a:t>Total_Trans_Ct</a:t>
            </a:r>
            <a:r>
              <a:rPr lang="en-ID" dirty="0"/>
              <a:t> 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C292A9-5B86-9E41-9ED9-3ED8062F6C0A}"/>
              </a:ext>
            </a:extLst>
          </p:cNvPr>
          <p:cNvCxnSpPr>
            <a:cxnSpLocks/>
          </p:cNvCxnSpPr>
          <p:nvPr/>
        </p:nvCxnSpPr>
        <p:spPr>
          <a:xfrm>
            <a:off x="6110288" y="6157913"/>
            <a:ext cx="0" cy="700087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F3BF142-A7DC-9046-B755-9CE41BAA03D5}"/>
              </a:ext>
            </a:extLst>
          </p:cNvPr>
          <p:cNvSpPr/>
          <p:nvPr/>
        </p:nvSpPr>
        <p:spPr>
          <a:xfrm>
            <a:off x="1922854" y="6323779"/>
            <a:ext cx="286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/>
              <a:t>Total_Ct_Chng_Q4_Q1 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8C8230-C442-384F-BCB8-0EFB5D2F2776}"/>
              </a:ext>
            </a:extLst>
          </p:cNvPr>
          <p:cNvSpPr/>
          <p:nvPr/>
        </p:nvSpPr>
        <p:spPr>
          <a:xfrm>
            <a:off x="7385144" y="6323779"/>
            <a:ext cx="2795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 err="1"/>
              <a:t>Avg_Utilization_Ratio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1FF7E2-E99A-F048-A82B-7F2EE5144E7D}"/>
              </a:ext>
            </a:extLst>
          </p:cNvPr>
          <p:cNvSpPr/>
          <p:nvPr/>
        </p:nvSpPr>
        <p:spPr>
          <a:xfrm>
            <a:off x="3777853" y="1466123"/>
            <a:ext cx="4664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 err="1"/>
              <a:t>dtypes</a:t>
            </a:r>
            <a:r>
              <a:rPr lang="en-ID" dirty="0"/>
              <a:t>: float64(5), int64(9), object(6)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6A4BDF-7DC2-0F42-92FF-C62E8FA626EF}"/>
              </a:ext>
            </a:extLst>
          </p:cNvPr>
          <p:cNvSpPr/>
          <p:nvPr/>
        </p:nvSpPr>
        <p:spPr>
          <a:xfrm>
            <a:off x="-1116808" y="211056"/>
            <a:ext cx="4664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/>
              <a:t>1</a:t>
            </a:r>
            <a:r>
              <a:rPr lang="en-ID" baseline="30000" dirty="0"/>
              <a:t>ST</a:t>
            </a:r>
            <a:r>
              <a:rPr lang="en-ID" dirty="0"/>
              <a:t>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7395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D135B-A604-774C-98AF-ACF94B87E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05E7DB-AAD6-324E-A295-B92924FE90B2}"/>
              </a:ext>
            </a:extLst>
          </p:cNvPr>
          <p:cNvSpPr/>
          <p:nvPr/>
        </p:nvSpPr>
        <p:spPr>
          <a:xfrm rot="170924">
            <a:off x="4071484" y="1494730"/>
            <a:ext cx="152798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>
                <a:latin typeface="ACADEMY ENGRAVED LET PLAIN:1.0" panose="02000000000000000000" pitchFamily="2" charset="0"/>
              </a:rPr>
              <a:t>2</a:t>
            </a:r>
            <a:r>
              <a:rPr lang="en-US" sz="8800" baseline="30000" dirty="0">
                <a:latin typeface="ACADEMY ENGRAVED LET PLAIN:1.0" panose="02000000000000000000" pitchFamily="2" charset="0"/>
              </a:rPr>
              <a:t>nd</a:t>
            </a:r>
            <a:endParaRPr lang="en-US" sz="8800" dirty="0">
              <a:latin typeface="ACADEMY ENGRAVED LET PLAIN:1.0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CE1393-BDA0-CC42-9762-3D7FE49376E5}"/>
              </a:ext>
            </a:extLst>
          </p:cNvPr>
          <p:cNvSpPr/>
          <p:nvPr/>
        </p:nvSpPr>
        <p:spPr>
          <a:xfrm rot="21243944">
            <a:off x="6340259" y="3259731"/>
            <a:ext cx="273664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CADEMY ENGRAVED LET PLAIN:1.0" panose="02000000000000000000" pitchFamily="2" charset="0"/>
              </a:rPr>
              <a:t>STEPS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5A1D7C-745F-8245-AB69-0EADC504E34E}"/>
              </a:ext>
            </a:extLst>
          </p:cNvPr>
          <p:cNvSpPr/>
          <p:nvPr/>
        </p:nvSpPr>
        <p:spPr>
          <a:xfrm>
            <a:off x="4036481" y="4841616"/>
            <a:ext cx="466460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700" dirty="0">
                <a:solidFill>
                  <a:schemeClr val="bg1"/>
                </a:solidFill>
              </a:rPr>
              <a:t>Determine the variables that affect the probability of customers leaving credit services (EDA).</a:t>
            </a: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1075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EE0CF-D998-0342-B1EF-418B8178B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E9A845-32D8-E849-BDC8-4E90BC126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187" y="3025775"/>
            <a:ext cx="49784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89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D09AE-6B48-DC45-B70F-D1A0F3AC6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06B3B6-7984-2141-BC7C-2447BE706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02" y="1457325"/>
            <a:ext cx="661939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18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FCF3E1-E1FE-0B40-BC23-EC4E6092B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ED409-C7CF-7644-8F7F-7F8400DE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785" y="1900237"/>
            <a:ext cx="4764430" cy="38147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539E6C-1FFC-DB44-962A-CA4B36132E0F}"/>
              </a:ext>
            </a:extLst>
          </p:cNvPr>
          <p:cNvSpPr/>
          <p:nvPr/>
        </p:nvSpPr>
        <p:spPr>
          <a:xfrm>
            <a:off x="3048000" y="59633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D" dirty="0"/>
              <a:t>Customer age, months on book, total transaction count, and total count change q4-q1 have normal distribution.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76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305</Words>
  <Application>Microsoft Macintosh PowerPoint</Application>
  <PresentationFormat>Widescreen</PresentationFormat>
  <Paragraphs>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ACADEMY ENGRAVED LET PLAIN:1.0</vt:lpstr>
      <vt:lpstr>Arial</vt:lpstr>
      <vt:lpstr>Bangla Sangam MN</vt:lpstr>
      <vt:lpstr>Britannic Bold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2021-09-08T00:30:28Z</dcterms:created>
  <dcterms:modified xsi:type="dcterms:W3CDTF">2021-09-08T09:50:06Z</dcterms:modified>
</cp:coreProperties>
</file>